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7559675" cy="10692765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080" y="1143000"/>
            <a:ext cx="218184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9728" y="3443443"/>
            <a:ext cx="6520220" cy="360721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0812" y="3443443"/>
            <a:ext cx="6696562" cy="446437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645" b="1" i="0" u="none" strike="noStrike" kern="1200" cap="none" spc="0" normalizeH="0" baseline="0" noProof="1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31138" y="4023833"/>
            <a:ext cx="6696612" cy="357116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315" b="0">
                <a:latin typeface="+mn-ea"/>
                <a:ea typeface="+mn-ea"/>
                <a:cs typeface="+mn-ea"/>
                <a:sym typeface="+mn-ea"/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93988" y="3524711"/>
            <a:ext cx="6971700" cy="1838413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529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5339020" y="7161492"/>
            <a:ext cx="1700927" cy="226397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293988" y="5661409"/>
            <a:ext cx="6971699" cy="1438398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8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4614" y="3304877"/>
            <a:ext cx="7050447" cy="2042497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529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5339020" y="7161492"/>
            <a:ext cx="1700927" cy="226397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254614" y="5665583"/>
            <a:ext cx="7050446" cy="1411255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8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73210" y="3726826"/>
            <a:ext cx="1785750" cy="3197113"/>
          </a:xfrm>
        </p:spPr>
        <p:txBody>
          <a:bodyPr wrap="square" anchor="ctr">
            <a:normAutofit/>
          </a:bodyPr>
          <a:lstStyle>
            <a:lvl1pPr algn="ctr">
              <a:defRPr sz="4135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4596" y="5510765"/>
            <a:ext cx="6210483" cy="1520795"/>
          </a:xfrm>
        </p:spPr>
        <p:txBody>
          <a:bodyPr wrap="square" anchor="t">
            <a:normAutofit/>
          </a:bodyPr>
          <a:lstStyle>
            <a:lvl1pPr algn="ctr">
              <a:defRPr sz="347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74596" y="3414466"/>
            <a:ext cx="6210483" cy="1815764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6615" b="1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645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30744" y="4066223"/>
            <a:ext cx="3212862" cy="298443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914494" y="4066223"/>
            <a:ext cx="3212862" cy="298443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0812" y="3443443"/>
            <a:ext cx="6696562" cy="446437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645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30547" y="4069373"/>
            <a:ext cx="3198097" cy="334828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315" b="1">
                <a:latin typeface="+mn-ea"/>
                <a:ea typeface="+mn-ea"/>
                <a:cs typeface="+mn-ea"/>
                <a:sym typeface="+mn-ea"/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30547" y="4501472"/>
            <a:ext cx="3198097" cy="2559816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3913313" y="4060317"/>
            <a:ext cx="3213847" cy="334828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315" b="1">
                <a:latin typeface="+mn-ea"/>
                <a:ea typeface="+mn-ea"/>
                <a:cs typeface="+mn-ea"/>
                <a:sym typeface="+mn-ea"/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913313" y="4492416"/>
            <a:ext cx="3213847" cy="2559816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8" Type="http://schemas.openxmlformats.org/officeDocument/2006/relationships/theme" Target="../theme/theme2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30812" y="3443443"/>
            <a:ext cx="6696562" cy="446437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30744" y="4066356"/>
            <a:ext cx="6696218" cy="298449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30744" y="7161492"/>
            <a:ext cx="1700927" cy="2263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504142" y="7161492"/>
            <a:ext cx="2551390" cy="22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428004" y="7161492"/>
            <a:ext cx="1700927" cy="2263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3220224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1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755650" rtl="0" eaLnBrk="1" latinLnBrk="0" hangingPunct="1">
        <a:lnSpc>
          <a:spcPct val="100000"/>
        </a:lnSpc>
        <a:spcBef>
          <a:spcPct val="0"/>
        </a:spcBef>
        <a:buNone/>
        <a:defRPr sz="2645" b="1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</p:titleStyle>
    <p:bodyStyle>
      <a:lvl1pPr marL="189230" indent="-189230" algn="l" defTabSz="755650" rtl="0" eaLnBrk="1" latinLnBrk="0" hangingPunct="1">
        <a:lnSpc>
          <a:spcPct val="130000"/>
        </a:lnSpc>
        <a:spcBef>
          <a:spcPts val="82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445135" indent="-170815" algn="l" defTabSz="75565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55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660400" indent="-133985" algn="l" defTabSz="75565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9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852170" indent="-123190" algn="l" defTabSz="75565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25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021080" indent="-104775" algn="l" defTabSz="75565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55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07899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15.jpe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465529" y="4668964"/>
            <a:ext cx="6660515" cy="3161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840230" algn="l" rtl="0" eaLnBrk="0">
              <a:lnSpc>
                <a:spcPct val="96000"/>
              </a:lnSpc>
            </a:pPr>
            <a:r>
              <a:rPr sz="1600" kern="0" spc="30" dirty="0">
                <a:solidFill>
                  <a:srgbClr val="7D7D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大型国有</a:t>
            </a:r>
            <a:r>
              <a:rPr sz="1600" kern="0" spc="30" dirty="0">
                <a:solidFill>
                  <a:srgbClr val="7D7D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30" dirty="0">
                <a:solidFill>
                  <a:srgbClr val="D90D0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央企，隶属世</a:t>
            </a:r>
            <a:r>
              <a:rPr sz="1600" kern="0" spc="20" dirty="0">
                <a:solidFill>
                  <a:srgbClr val="D90D0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界500</a:t>
            </a:r>
            <a:r>
              <a:rPr sz="1600" kern="0" spc="280" dirty="0">
                <a:solidFill>
                  <a:srgbClr val="D90D0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20" dirty="0">
                <a:solidFill>
                  <a:srgbClr val="D5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</a:t>
            </a:r>
            <a:endParaRPr lang="en-US" altLang="en-US" sz="1600" dirty="0"/>
          </a:p>
          <a:p>
            <a:pPr marL="2285365" algn="l" rtl="0" eaLnBrk="0">
              <a:lnSpc>
                <a:spcPct val="85000"/>
              </a:lnSpc>
              <a:spcBef>
                <a:spcPts val="1405"/>
              </a:spcBef>
            </a:pPr>
            <a:r>
              <a:rPr sz="1800" kern="0" spc="-170" dirty="0">
                <a:solidFill>
                  <a:srgbClr val="86868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显示领域领军企业</a:t>
            </a:r>
            <a:endParaRPr lang="en-US" altLang="en-US" sz="1800" dirty="0"/>
          </a:p>
          <a:p>
            <a:pPr marL="2942590" algn="l" rtl="0" eaLnBrk="0">
              <a:lnSpc>
                <a:spcPct val="97000"/>
              </a:lnSpc>
              <a:spcBef>
                <a:spcPts val="1150"/>
              </a:spcBef>
            </a:pPr>
            <a:r>
              <a:rPr sz="1500" kern="0" spc="20" dirty="0">
                <a:solidFill>
                  <a:srgbClr val="96969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员工总数</a:t>
            </a:r>
            <a:endParaRPr lang="en-US" altLang="en-US" sz="1500" dirty="0"/>
          </a:p>
          <a:p>
            <a:pPr marL="2765425" algn="l" rtl="0" eaLnBrk="0">
              <a:lnSpc>
                <a:spcPct val="81000"/>
              </a:lnSpc>
              <a:spcBef>
                <a:spcPts val="360"/>
              </a:spcBef>
            </a:pPr>
            <a:r>
              <a:rPr sz="2300" kern="0" spc="210" dirty="0">
                <a:solidFill>
                  <a:srgbClr val="DC0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5000人</a:t>
            </a:r>
            <a:endParaRPr lang="en-US" altLang="en-US" sz="23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marL="2646680" algn="l" rtl="0" eaLnBrk="0">
              <a:lnSpc>
                <a:spcPts val="2020"/>
              </a:lnSpc>
              <a:spcBef>
                <a:spcPts val="490"/>
              </a:spcBef>
            </a:pPr>
            <a:r>
              <a:rPr sz="1600" kern="0" spc="10" dirty="0">
                <a:solidFill>
                  <a:srgbClr val="7A9C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600" kern="0" spc="10" dirty="0">
                <a:solidFill>
                  <a:srgbClr val="A8C8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-企业介绍-】</a:t>
            </a:r>
            <a:endParaRPr lang="en-US" altLang="en-US" sz="1600" dirty="0"/>
          </a:p>
          <a:p>
            <a:pPr marL="280670" algn="l" rtl="0" eaLnBrk="0">
              <a:lnSpc>
                <a:spcPts val="1450"/>
              </a:lnSpc>
              <a:spcBef>
                <a:spcPts val="1190"/>
              </a:spcBef>
            </a:pPr>
            <a:r>
              <a:rPr sz="1200" kern="0" spc="40" dirty="0">
                <a:solidFill>
                  <a:srgbClr val="00212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200" kern="0" spc="10" dirty="0">
                <a:solidFill>
                  <a:srgbClr val="00212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40" dirty="0">
                <a:solidFill>
                  <a:srgbClr val="1C71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央企上市公司</a:t>
            </a:r>
            <a:endParaRPr lang="en-US" altLang="en-US" sz="1200" dirty="0"/>
          </a:p>
          <a:p>
            <a:pPr algn="l" rtl="0" eaLnBrk="0">
              <a:lnSpc>
                <a:spcPct val="126000"/>
              </a:lnSpc>
            </a:pPr>
            <a:endParaRPr lang="en-US" altLang="en-US" sz="1000" dirty="0"/>
          </a:p>
          <a:p>
            <a:pPr marL="261620" algn="l" rtl="0" eaLnBrk="0">
              <a:lnSpc>
                <a:spcPct val="92000"/>
              </a:lnSpc>
              <a:spcBef>
                <a:spcPts val="280"/>
              </a:spcBef>
            </a:pP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天马公司是服务于国家战略新兴产业——</a:t>
            </a:r>
            <a:r>
              <a:rPr sz="9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显示产业的高科技企业</a:t>
            </a:r>
            <a:r>
              <a:rPr sz="9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是世界五百强、</a:t>
            </a:r>
            <a:r>
              <a:rPr sz="9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中央管理的特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大型国有企业</a:t>
            </a:r>
            <a:endParaRPr lang="en-US" altLang="en-US" sz="900" dirty="0"/>
          </a:p>
          <a:p>
            <a:pPr algn="r" rtl="0" eaLnBrk="0">
              <a:lnSpc>
                <a:spcPts val="3345"/>
              </a:lnSpc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中国航空工业集团公司旗下骨干企业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，成立于</a:t>
            </a:r>
            <a:r>
              <a:rPr sz="9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1983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1995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年上市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(证券简称：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深天马 A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证券代码：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000050) 。</a:t>
            </a:r>
            <a:endParaRPr lang="en-US" altLang="en-US" sz="9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20496" y="1307592"/>
            <a:ext cx="5539740" cy="31927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6448" y="7871460"/>
            <a:ext cx="6518147" cy="1987295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1849907" y="912304"/>
            <a:ext cx="3704590" cy="291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algn="r" rtl="0" eaLnBrk="0">
              <a:lnSpc>
                <a:spcPct val="87000"/>
              </a:lnSpc>
            </a:pPr>
            <a:r>
              <a:rPr sz="2000" kern="0" spc="-140" dirty="0">
                <a:solidFill>
                  <a:srgbClr val="A7A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天马</a:t>
            </a:r>
            <a:r>
              <a:rPr sz="2000" kern="0" spc="290" dirty="0">
                <a:solidFill>
                  <a:srgbClr val="A7A7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40" dirty="0">
                <a:solidFill>
                  <a:srgbClr val="C2C2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(芜湖)</a:t>
            </a:r>
            <a:r>
              <a:rPr sz="2000" kern="0" spc="220" dirty="0">
                <a:solidFill>
                  <a:srgbClr val="C2C2C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40" dirty="0">
                <a:solidFill>
                  <a:srgbClr val="68686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微电子订</a:t>
            </a:r>
            <a:r>
              <a:rPr sz="2000" kern="0" spc="-130" dirty="0">
                <a:solidFill>
                  <a:srgbClr val="68686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单班宣讲资</a:t>
            </a:r>
            <a:r>
              <a:rPr sz="2000" kern="0" spc="-30" dirty="0">
                <a:solidFill>
                  <a:srgbClr val="68686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料</a:t>
            </a:r>
            <a:endParaRPr lang="en-US" altLang="en-US" sz="20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77012" y="541019"/>
            <a:ext cx="1242060" cy="262255"/>
          </a:xfrm>
          <a:prstGeom prst="rect">
            <a:avLst/>
          </a:prstGeom>
        </p:spPr>
      </p:pic>
      <p:sp>
        <p:nvSpPr>
          <p:cNvPr id="12" name="rect"/>
          <p:cNvSpPr/>
          <p:nvPr/>
        </p:nvSpPr>
        <p:spPr>
          <a:xfrm>
            <a:off x="457200" y="815340"/>
            <a:ext cx="6646164" cy="1066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00" y="5585459"/>
            <a:ext cx="6365747" cy="374904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46176" y="1113790"/>
            <a:ext cx="6477000" cy="2549525"/>
          </a:xfrm>
          <a:prstGeom prst="rect">
            <a:avLst/>
          </a:prstGeom>
        </p:spPr>
      </p:pic>
      <p:sp>
        <p:nvSpPr>
          <p:cNvPr id="18" name="textbox 18"/>
          <p:cNvSpPr/>
          <p:nvPr/>
        </p:nvSpPr>
        <p:spPr>
          <a:xfrm>
            <a:off x="446782" y="3824630"/>
            <a:ext cx="7024369" cy="14116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299720" algn="l" rtl="0" eaLnBrk="0">
              <a:lnSpc>
                <a:spcPct val="99000"/>
              </a:lnSpc>
            </a:pPr>
            <a:r>
              <a:rPr sz="1200" kern="0" spc="30" dirty="0">
                <a:solidFill>
                  <a:srgbClr val="00212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200" kern="0" spc="20" dirty="0">
                <a:solidFill>
                  <a:srgbClr val="00212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30" dirty="0">
                <a:solidFill>
                  <a:srgbClr val="2979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全球化的产业布局</a:t>
            </a:r>
            <a:endParaRPr lang="en-US" altLang="en-US" sz="1200" dirty="0"/>
          </a:p>
          <a:p>
            <a:pPr algn="l" rtl="0" eaLnBrk="0">
              <a:lnSpc>
                <a:spcPct val="158000"/>
              </a:lnSpc>
            </a:pPr>
            <a:endParaRPr lang="en-US" altLang="en-US" sz="1000" dirty="0"/>
          </a:p>
          <a:p>
            <a:pPr algn="r" rtl="0" eaLnBrk="0">
              <a:lnSpc>
                <a:spcPct val="92000"/>
              </a:lnSpc>
              <a:spcBef>
                <a:spcPts val="275"/>
              </a:spcBef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公司近年来投资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1500 亿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元奠定了雄厚发展基础</a:t>
            </a:r>
            <a:r>
              <a:rPr sz="9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目前产线组合完善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产业基地分布在</a:t>
            </a: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安徽芜湖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深圳、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上海、成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都、</a:t>
            </a:r>
            <a:endParaRPr lang="en-US" altLang="en-US" sz="900" dirty="0"/>
          </a:p>
          <a:p>
            <a:pPr marL="14605" algn="l" rtl="0" eaLnBrk="0">
              <a:lnSpc>
                <a:spcPts val="3120"/>
              </a:lnSpc>
            </a:pP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武汉、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厦门、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日本等六地</a:t>
            </a:r>
            <a:r>
              <a:rPr sz="9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并在美国、德国、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日本、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韩国、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台湾、香港等主要发达国家与地区设有全球营销网络和技</a:t>
            </a:r>
            <a:endParaRPr lang="en-US" altLang="en-US" sz="900" dirty="0"/>
          </a:p>
          <a:p>
            <a:pPr algn="l" rtl="0" eaLnBrk="0">
              <a:lnSpc>
                <a:spcPct val="154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200" dirty="0"/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术服务支持平台。</a:t>
            </a:r>
            <a:endParaRPr lang="en-US" altLang="en-US" sz="900" dirty="0"/>
          </a:p>
        </p:txBody>
      </p:sp>
      <p:sp>
        <p:nvSpPr>
          <p:cNvPr id="20" name="rect"/>
          <p:cNvSpPr/>
          <p:nvPr/>
        </p:nvSpPr>
        <p:spPr>
          <a:xfrm>
            <a:off x="457200" y="815340"/>
            <a:ext cx="6646164" cy="1066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5423" y="7158228"/>
            <a:ext cx="6286500" cy="279349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3984" y="2697479"/>
            <a:ext cx="6248399" cy="2253996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445763" y="1038542"/>
            <a:ext cx="6824344" cy="14103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300990" algn="l" rtl="0" eaLnBrk="0">
              <a:lnSpc>
                <a:spcPct val="100000"/>
              </a:lnSpc>
            </a:pPr>
            <a:r>
              <a:rPr sz="1200" kern="0" spc="40" dirty="0">
                <a:solidFill>
                  <a:srgbClr val="00212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200" kern="0" spc="20" dirty="0">
                <a:solidFill>
                  <a:srgbClr val="00212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200" kern="0" spc="40" dirty="0">
                <a:solidFill>
                  <a:srgbClr val="0F699E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领先的行业地位</a:t>
            </a:r>
            <a:endParaRPr lang="en-US" altLang="en-US" sz="1200" dirty="0"/>
          </a:p>
          <a:p>
            <a:pPr algn="l" rtl="0" eaLnBrk="0">
              <a:lnSpc>
                <a:spcPct val="158000"/>
              </a:lnSpc>
            </a:pPr>
            <a:endParaRPr lang="en-US" altLang="en-US" sz="1000" dirty="0"/>
          </a:p>
          <a:p>
            <a:pPr marL="439420" algn="l" rtl="0" eaLnBrk="0">
              <a:lnSpc>
                <a:spcPct val="92000"/>
              </a:lnSpc>
              <a:spcBef>
                <a:spcPts val="275"/>
              </a:spcBef>
            </a:pP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产品广泛应用于智能手机、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平板电脑、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穿戴、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航空显示、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车载显示、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医疗显示、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工业控制和智能家居等众</a:t>
            </a:r>
            <a:endParaRPr lang="en-US" altLang="en-US" sz="900" dirty="0"/>
          </a:p>
          <a:p>
            <a:pPr marL="12700" indent="1905" algn="l" rtl="0" eaLnBrk="0">
              <a:lnSpc>
                <a:spcPct val="291000"/>
              </a:lnSpc>
              <a:spcBef>
                <a:spcPts val="20"/>
              </a:spcBef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多领域</a:t>
            </a:r>
            <a:r>
              <a:rPr sz="9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技术与出货量持续全球领先</a:t>
            </a:r>
            <a:r>
              <a:rPr sz="9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多款产品支持客户实现全球首发</a:t>
            </a:r>
            <a:r>
              <a:rPr sz="9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公司屡屡斩获华为、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Cisco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等众多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国内外 知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名企业的供应商大奖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900" dirty="0"/>
          </a:p>
        </p:txBody>
      </p:sp>
      <p:sp>
        <p:nvSpPr>
          <p:cNvPr id="28" name="textbox 28"/>
          <p:cNvSpPr/>
          <p:nvPr/>
        </p:nvSpPr>
        <p:spPr>
          <a:xfrm>
            <a:off x="447540" y="5330304"/>
            <a:ext cx="6673215" cy="14211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299085" algn="l" rtl="0" eaLnBrk="0">
              <a:lnSpc>
                <a:spcPct val="100000"/>
              </a:lnSpc>
            </a:pPr>
            <a:r>
              <a:rPr sz="1200" kern="0" spc="50" dirty="0">
                <a:solidFill>
                  <a:srgbClr val="00213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200" kern="0" spc="170" dirty="0">
                <a:solidFill>
                  <a:srgbClr val="00213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50" dirty="0">
                <a:solidFill>
                  <a:srgbClr val="116A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优秀的企业文化</a:t>
            </a:r>
            <a:endParaRPr lang="en-US" altLang="en-US" sz="1200" dirty="0"/>
          </a:p>
          <a:p>
            <a:pPr algn="l" rtl="0" eaLnBrk="0">
              <a:lnSpc>
                <a:spcPct val="157000"/>
              </a:lnSpc>
            </a:pPr>
            <a:endParaRPr lang="en-US" altLang="en-US" sz="1000" dirty="0"/>
          </a:p>
          <a:p>
            <a:pPr marL="279400" algn="l" rtl="0" eaLnBrk="0">
              <a:lnSpc>
                <a:spcPct val="92000"/>
              </a:lnSpc>
              <a:spcBef>
                <a:spcPts val="270"/>
              </a:spcBef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公司以激情、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共赢为核心价值观</a:t>
            </a:r>
            <a:r>
              <a:rPr sz="9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以创造精彩、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引领视界为使命</a:t>
            </a:r>
            <a:r>
              <a:rPr sz="9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以成为备受社会尊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重和员工热爱的全</a:t>
            </a:r>
            <a:endParaRPr lang="en-US" altLang="en-US" sz="900" dirty="0"/>
          </a:p>
          <a:p>
            <a:pPr marL="12700" algn="l" rtl="0" eaLnBrk="0">
              <a:lnSpc>
                <a:spcPct val="296000"/>
              </a:lnSpc>
              <a:spcBef>
                <a:spcPts val="5"/>
              </a:spcBef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球显示领域领先企业为愿景。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公司以人为本</a:t>
            </a:r>
            <a:r>
              <a:rPr sz="9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推行人性化管理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始终把人的尊重、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成就作为企业发展的追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求。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公司员工管理规范合法</a:t>
            </a:r>
            <a:r>
              <a:rPr sz="900" kern="0" spc="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个人权益有保障。</a:t>
            </a:r>
            <a:endParaRPr lang="en-US" altLang="en-US" sz="900" dirty="0"/>
          </a:p>
        </p:txBody>
      </p:sp>
      <p:sp>
        <p:nvSpPr>
          <p:cNvPr id="30" name="rect"/>
          <p:cNvSpPr/>
          <p:nvPr/>
        </p:nvSpPr>
        <p:spPr>
          <a:xfrm>
            <a:off x="457200" y="815340"/>
            <a:ext cx="6646164" cy="1066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/>
          <p:nvPr/>
        </p:nvSpPr>
        <p:spPr>
          <a:xfrm>
            <a:off x="518144" y="764222"/>
            <a:ext cx="6168390" cy="543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99720" algn="l" rtl="0" eaLnBrk="0">
              <a:lnSpc>
                <a:spcPct val="92000"/>
              </a:lnSpc>
            </a:pPr>
            <a:r>
              <a:rPr sz="1300" kern="0" spc="-40" dirty="0">
                <a:solidFill>
                  <a:srgbClr val="00212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300" kern="0" spc="-40" dirty="0">
                <a:solidFill>
                  <a:srgbClr val="00212E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300" kern="0" spc="-40" dirty="0">
                <a:solidFill>
                  <a:srgbClr val="1069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岗位要求</a:t>
            </a:r>
            <a:endParaRPr lang="en-US" altLang="en-US" sz="13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marL="37465" algn="l" rtl="0" eaLnBrk="0">
              <a:lnSpc>
                <a:spcPts val="1285"/>
              </a:lnSpc>
              <a:spcBef>
                <a:spcPts val="275"/>
              </a:spcBef>
            </a:pP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学历要求</a:t>
            </a:r>
            <a:r>
              <a:rPr sz="9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：大专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(含)  以上学历；</a:t>
            </a:r>
            <a:r>
              <a:rPr lang="zh-CN"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电子技术，计算机，数控，机械，汽车等理工类功课专业，优秀者不限专业</a:t>
            </a:r>
            <a:endParaRPr lang="en-US" altLang="en-US" sz="900" dirty="0"/>
          </a:p>
          <a:p>
            <a:pPr algn="l" rtl="0" eaLnBrk="0">
              <a:lnSpc>
                <a:spcPct val="143000"/>
              </a:lnSpc>
            </a:pPr>
            <a:endParaRPr lang="en-US" altLang="en-US" sz="1000" dirty="0"/>
          </a:p>
          <a:p>
            <a:pPr marL="31115" algn="l" rtl="0" eaLnBrk="0">
              <a:lnSpc>
                <a:spcPct val="100000"/>
              </a:lnSpc>
              <a:spcBef>
                <a:spcPts val="275"/>
              </a:spcBef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年龄要求：  实习生：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16周岁及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    正式工：</a:t>
            </a:r>
            <a:r>
              <a:rPr sz="9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18周岁及以上</a:t>
            </a:r>
            <a:endParaRPr lang="en-US" altLang="en-US" sz="900" dirty="0"/>
          </a:p>
          <a:p>
            <a:pPr marL="26670" algn="l" rtl="0" eaLnBrk="0">
              <a:lnSpc>
                <a:spcPct val="92000"/>
              </a:lnSpc>
              <a:spcBef>
                <a:spcPts val="1405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踏实勤奋、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吃苦耐劳、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积极上进</a:t>
            </a:r>
            <a:r>
              <a:rPr sz="9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有强烈的学习欲望、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具备相应的学习能力。</a:t>
            </a:r>
            <a:endParaRPr lang="en-US" altLang="en-US" sz="900" dirty="0"/>
          </a:p>
          <a:p>
            <a:pPr marL="20320" algn="l" rtl="0" eaLnBrk="0">
              <a:lnSpc>
                <a:spcPts val="2480"/>
              </a:lnSpc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性格外向</a:t>
            </a: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，表达能力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</a:t>
            </a:r>
            <a:r>
              <a:rPr sz="9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，分析能力强。</a:t>
            </a:r>
            <a:endParaRPr lang="en-US" altLang="en-US" sz="900" dirty="0"/>
          </a:p>
          <a:p>
            <a:pPr marL="20955" algn="l" rtl="0" eaLnBrk="0">
              <a:lnSpc>
                <a:spcPts val="1285"/>
              </a:lnSpc>
              <a:spcBef>
                <a:spcPts val="1365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身体健康状况符合公司要求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无色盲</a:t>
            </a:r>
            <a:r>
              <a:rPr sz="9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b="1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色弱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等)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900" dirty="0"/>
          </a:p>
          <a:p>
            <a:pPr marL="28575" algn="l" rtl="0" eaLnBrk="0">
              <a:lnSpc>
                <a:spcPts val="1285"/>
              </a:lnSpc>
              <a:spcBef>
                <a:spcPts val="1225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9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体检要求：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血常规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胸透(X 光)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心电图   4、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常规体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.5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谷丙转氨酶</a:t>
            </a:r>
            <a:endParaRPr lang="en-US" altLang="en-US" sz="900" dirty="0"/>
          </a:p>
          <a:p>
            <a:pPr marL="17145" algn="l" rtl="0" eaLnBrk="0">
              <a:lnSpc>
                <a:spcPct val="91000"/>
              </a:lnSpc>
              <a:spcBef>
                <a:spcPts val="1590"/>
              </a:spcBef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工作地点：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芜湖市鸠江区</a:t>
            </a:r>
            <a:endParaRPr lang="en-US" altLang="en-US" sz="1400" dirty="0"/>
          </a:p>
          <a:p>
            <a:pPr marL="31750" algn="l" rtl="0" eaLnBrk="0">
              <a:lnSpc>
                <a:spcPct val="100000"/>
              </a:lnSpc>
              <a:spcBef>
                <a:spcPts val="1035"/>
              </a:spcBef>
            </a:pP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       位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   储备干部岗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，工艺技术岗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，设备技术岗</a:t>
            </a:r>
            <a:endParaRPr lang="en-US" altLang="en-US" sz="900" dirty="0"/>
          </a:p>
          <a:p>
            <a:pPr marL="17145" algn="l" rtl="0" eaLnBrk="0">
              <a:lnSpc>
                <a:spcPts val="1285"/>
              </a:lnSpc>
              <a:spcBef>
                <a:spcPts val="1020"/>
              </a:spcBef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工作环境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无尘室  (全空调无尘车间</a:t>
            </a: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，恒温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 ℃</a:t>
            </a: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 工作须穿无尘服及无尘鞋</a:t>
            </a:r>
            <a:r>
              <a:rPr sz="9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戴口罩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和手套)</a:t>
            </a:r>
            <a:r>
              <a:rPr sz="900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，站立作业</a:t>
            </a:r>
            <a:endParaRPr lang="en-US" altLang="en-US" sz="900" dirty="0"/>
          </a:p>
          <a:p>
            <a:pPr marL="231140" algn="l" rtl="0" eaLnBrk="0">
              <a:lnSpc>
                <a:spcPct val="86000"/>
              </a:lnSpc>
              <a:spcBef>
                <a:spcPts val="1065"/>
              </a:spcBef>
            </a:pPr>
            <a:r>
              <a:rPr sz="1400" kern="0" spc="-100" dirty="0">
                <a:solidFill>
                  <a:srgbClr val="0021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400" kern="0" spc="110" dirty="0">
                <a:solidFill>
                  <a:srgbClr val="002128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400" kern="0" spc="-100" dirty="0">
                <a:solidFill>
                  <a:srgbClr val="0769A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薪资待遇</a:t>
            </a:r>
            <a:endParaRPr sz="1400" kern="0" spc="-100" dirty="0">
              <a:solidFill>
                <a:srgbClr val="0769A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1140" algn="l" rtl="0" eaLnBrk="0">
              <a:lnSpc>
                <a:spcPct val="86000"/>
              </a:lnSpc>
              <a:spcBef>
                <a:spcPts val="1065"/>
              </a:spcBef>
            </a:pPr>
            <a:r>
              <a:rPr lang="zh-CN" sz="1400" kern="0" spc="-100" dirty="0">
                <a:solidFill>
                  <a:srgbClr val="0769A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专业要求：</a:t>
            </a:r>
            <a:endParaRPr sz="1400" kern="0" spc="-100" dirty="0">
              <a:solidFill>
                <a:srgbClr val="0769A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1140" algn="l" rtl="0" eaLnBrk="0">
              <a:lnSpc>
                <a:spcPct val="86000"/>
              </a:lnSpc>
              <a:spcBef>
                <a:spcPts val="1065"/>
              </a:spcBef>
            </a:pPr>
            <a:r>
              <a:rPr lang="en-US" altLang="en-US" sz="1400" dirty="0"/>
              <a:t>机械、机电类|电气/自动化类|能源类|材料、化学类|汽车—汽车检测与维修</a:t>
            </a:r>
            <a:r>
              <a:rPr lang="zh-CN" altLang="en-US" sz="1400" dirty="0">
                <a:ea typeface="宋体" panose="02010600030101010101" pitchFamily="2" charset="-122"/>
              </a:rPr>
              <a:t>，</a:t>
            </a:r>
            <a:r>
              <a:rPr lang="en-US" altLang="en-US" sz="1400" dirty="0"/>
              <a:t>新能源汽车大类</a:t>
            </a:r>
            <a:endParaRPr lang="en-US" altLang="en-US" sz="1400" dirty="0"/>
          </a:p>
          <a:p>
            <a:pPr marL="13970" algn="l" rtl="0" eaLnBrk="0">
              <a:lnSpc>
                <a:spcPts val="1310"/>
              </a:lnSpc>
              <a:spcBef>
                <a:spcPts val="1190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薪资结构：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综合月薪：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实习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期间：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4800-5800</a:t>
            </a: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元   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转正后：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6500-8800</a:t>
            </a:r>
            <a:r>
              <a:rPr sz="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（根据岗位定薪）</a:t>
            </a:r>
            <a:endParaRPr lang="en-US" altLang="en-US" sz="900" dirty="0"/>
          </a:p>
          <a:p>
            <a:pPr marL="13970" algn="l" rtl="0" eaLnBrk="0">
              <a:lnSpc>
                <a:spcPct val="100000"/>
              </a:lnSpc>
              <a:spcBef>
                <a:spcPts val="1385"/>
              </a:spcBef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福利：</a:t>
            </a:r>
            <a:r>
              <a:rPr sz="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商业保险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节日福利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员工宿舍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班车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每年一次免费健康体检等</a:t>
            </a:r>
            <a:r>
              <a:rPr lang="zh-CN"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，五险一金在学生拿到毕业证后公司统一交</a:t>
            </a:r>
            <a:endParaRPr lang="en-US" altLang="en-US" sz="900" dirty="0"/>
          </a:p>
          <a:p>
            <a:pPr marL="12700" algn="l" rtl="0" eaLnBrk="0">
              <a:lnSpc>
                <a:spcPct val="99000"/>
              </a:lnSpc>
              <a:spcBef>
                <a:spcPts val="1415"/>
              </a:spcBef>
            </a:pP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加班费：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超过正常工作时间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提供加班费。</a:t>
            </a:r>
            <a:endParaRPr lang="en-US" altLang="en-US" sz="900" dirty="0"/>
          </a:p>
          <a:p>
            <a:pPr marL="13335" algn="l" rtl="0" eaLnBrk="0">
              <a:lnSpc>
                <a:spcPct val="100000"/>
              </a:lnSpc>
              <a:spcBef>
                <a:spcPts val="1430"/>
              </a:spcBef>
            </a:pP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绩效奖金：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根据员工工作表现结合部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门业绩状况</a:t>
            </a:r>
            <a:r>
              <a:rPr sz="900" kern="0" spc="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按月评定并给付。</a:t>
            </a:r>
            <a:endParaRPr lang="en-US" altLang="en-US" sz="900" dirty="0"/>
          </a:p>
          <a:p>
            <a:pPr marL="31750" algn="l" rtl="0" eaLnBrk="0">
              <a:lnSpc>
                <a:spcPct val="100000"/>
              </a:lnSpc>
              <a:spcBef>
                <a:spcPts val="1415"/>
              </a:spcBef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岗位津贴：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根据岗位性质分为一般、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关键岗位</a:t>
            </a:r>
            <a:r>
              <a:rPr sz="9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结合岗位年限及工作绩效</a:t>
            </a:r>
            <a:endParaRPr lang="en-US" altLang="en-US" sz="900" dirty="0"/>
          </a:p>
          <a:p>
            <a:pPr algn="l" rtl="0" eaLnBrk="0">
              <a:lnSpc>
                <a:spcPct val="107000"/>
              </a:lnSpc>
            </a:pPr>
            <a:endParaRPr lang="en-US" altLang="en-US" sz="1100" dirty="0"/>
          </a:p>
          <a:p>
            <a:pPr marL="15875" algn="l" rtl="0" eaLnBrk="0">
              <a:lnSpc>
                <a:spcPct val="100000"/>
              </a:lnSpc>
              <a:spcBef>
                <a:spcPts val="5"/>
              </a:spcBef>
            </a:pP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年终奖金：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员工的年终绩效奖励。</a:t>
            </a:r>
            <a:endParaRPr lang="en-US" altLang="en-US" sz="900" dirty="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00" y="6497320"/>
            <a:ext cx="6646164" cy="309054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83267" y="368553"/>
            <a:ext cx="1141095" cy="2578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8"/>
          <p:cNvGraphicFramePr>
            <a:graphicFrameLocks noGrp="1"/>
          </p:cNvGraphicFramePr>
          <p:nvPr/>
        </p:nvGraphicFramePr>
        <p:xfrm>
          <a:off x="455421" y="5314314"/>
          <a:ext cx="6391275" cy="3980179"/>
        </p:xfrm>
        <a:graphic>
          <a:graphicData uri="http://schemas.openxmlformats.org/drawingml/2006/table">
            <a:tbl>
              <a:tblPr/>
              <a:tblGrid>
                <a:gridCol w="974089"/>
                <a:gridCol w="1169669"/>
                <a:gridCol w="4247514"/>
              </a:tblGrid>
              <a:tr h="406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196469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400" kern="0" spc="-90" dirty="0">
                          <a:solidFill>
                            <a:srgbClr val="25262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明细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67054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16637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400" kern="0" spc="-130" dirty="0">
                          <a:solidFill>
                            <a:srgbClr val="6F6F6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员工生活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19405" algn="l" rtl="0" eaLnBrk="0">
                        <a:lnSpc>
                          <a:spcPct val="99000"/>
                        </a:lnSpc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免费住宿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73025" algn="l" rtl="0" eaLnBrk="0">
                        <a:lnSpc>
                          <a:spcPct val="123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宿舍</a:t>
                      </a:r>
                      <a:r>
                        <a:rPr sz="9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配有空调、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网线、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浴室、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太阳能热水器、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洗手间和阳台</a:t>
                      </a:r>
                      <a:r>
                        <a:rPr sz="900" kern="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免费住  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宿</a:t>
                      </a:r>
                      <a:r>
                        <a:rPr sz="9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仅需要承担水电费及物业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管理费，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77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800" dirty="0"/>
                    </a:p>
                    <a:p>
                      <a:pPr marL="319405" algn="l" rtl="0" eaLnBrk="0">
                        <a:lnSpc>
                          <a:spcPct val="100000"/>
                        </a:lnSpc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餐饮服务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800" dirty="0"/>
                    </a:p>
                    <a:p>
                      <a:pPr marL="70485" algn="l" rtl="0" eaLnBrk="0">
                        <a:lnSpc>
                          <a:spcPct val="100000"/>
                        </a:lnSpc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餐补</a:t>
                      </a:r>
                      <a:r>
                        <a:rPr sz="9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建有大型餐厅</a:t>
                      </a:r>
                      <a:r>
                        <a:rPr sz="9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提供套餐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、炒菜、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小吃等丰富多样的饮食；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marL="31940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免费班车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7302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设有多辆班车</a:t>
                      </a:r>
                      <a:r>
                        <a:rPr sz="9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往返于市区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55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marL="32004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康乐活动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72390" indent="635" algn="l" rtl="0" eaLnBrk="0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设有乒乓球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羽毛球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篮球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网球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足球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网吧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阅览室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健身房等各  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种活动场地。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4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1000" dirty="0"/>
                    </a:p>
                    <a:p>
                      <a:pPr marL="168275" algn="l" rtl="0" eaLnBrk="0">
                        <a:lnSpc>
                          <a:spcPts val="1450"/>
                        </a:lnSpc>
                        <a:spcBef>
                          <a:spcPts val="5"/>
                        </a:spcBef>
                      </a:pPr>
                      <a:r>
                        <a:rPr sz="1200" kern="0" spc="70" dirty="0">
                          <a:solidFill>
                            <a:srgbClr val="86868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员工福利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32385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带薪假期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marL="7429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带薪年假、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婚假、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丧假、</a:t>
                      </a:r>
                      <a:r>
                        <a:rPr sz="9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产假、</a:t>
                      </a:r>
                      <a:r>
                        <a:rPr sz="9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陪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产假、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工伤假等；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23215" algn="l" rtl="0" eaLnBrk="0">
                        <a:lnSpc>
                          <a:spcPct val="99000"/>
                        </a:lnSpc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过节福利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700" dirty="0"/>
                    </a:p>
                    <a:p>
                      <a:pPr marL="9144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中秋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端午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春节均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发放过节福利；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7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marL="4533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保险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79375" algn="l" rtl="0" eaLnBrk="0">
                        <a:lnSpc>
                          <a:spcPct val="99000"/>
                        </a:lnSpc>
                      </a:pP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为员工购买商业保险；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1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68275" algn="l" rtl="0" eaLnBrk="0">
                        <a:lnSpc>
                          <a:spcPts val="1450"/>
                        </a:lnSpc>
                      </a:pPr>
                      <a:r>
                        <a:rPr sz="1200" kern="0" spc="60" dirty="0">
                          <a:solidFill>
                            <a:srgbClr val="79797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员工发展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37820" algn="l" rtl="0" eaLnBrk="0">
                        <a:lnSpc>
                          <a:spcPct val="98000"/>
                        </a:lnSpc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团队拓展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74295" algn="l" rtl="0" eaLnBrk="0">
                        <a:lnSpc>
                          <a:spcPct val="100000"/>
                        </a:lnSpc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每年两次团队建设活动；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29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marL="32258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培训提升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71755" algn="l" rtl="0" eaLnBrk="0">
                        <a:lnSpc>
                          <a:spcPct val="125000"/>
                        </a:lnSpc>
                        <a:spcBef>
                          <a:spcPts val="5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通过现场管理人员培训、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社团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活动等方式全面培养员工；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专业技能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培 训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通用知识培训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户外拓展等多种多样的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培训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3023" y="841248"/>
            <a:ext cx="6385559" cy="3283076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805687" y="4624260"/>
            <a:ext cx="3877945" cy="6159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378075" algn="l" rtl="0" eaLnBrk="0">
              <a:lnSpc>
                <a:spcPts val="2015"/>
              </a:lnSpc>
            </a:pPr>
            <a:r>
              <a:rPr sz="1600" kern="0" spc="10" dirty="0">
                <a:solidFill>
                  <a:srgbClr val="6C96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600" kern="0" spc="10" dirty="0">
                <a:solidFill>
                  <a:srgbClr val="A9CA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-公司福利-】</a:t>
            </a:r>
            <a:endParaRPr lang="en-US" altLang="en-US" sz="1600" dirty="0"/>
          </a:p>
          <a:p>
            <a:pPr algn="l" rtl="0" eaLnBrk="0">
              <a:lnSpc>
                <a:spcPct val="110000"/>
              </a:lnSpc>
            </a:pPr>
            <a:endParaRPr lang="en-US" altLang="en-US" sz="900" dirty="0"/>
          </a:p>
          <a:p>
            <a:pPr marL="12700" algn="l" rtl="0" eaLnBrk="0">
              <a:lnSpc>
                <a:spcPct val="92000"/>
              </a:lnSpc>
              <a:spcBef>
                <a:spcPts val="5"/>
              </a:spcBef>
            </a:pPr>
            <a:r>
              <a:rPr sz="1300" kern="0" spc="-50" dirty="0">
                <a:solidFill>
                  <a:srgbClr val="00203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1300" kern="0" spc="140" dirty="0">
                <a:solidFill>
                  <a:srgbClr val="00203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300" kern="0" spc="-50" dirty="0">
                <a:solidFill>
                  <a:srgbClr val="2973A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公司福利</a:t>
            </a:r>
            <a:endParaRPr lang="en-US" altLang="en-US" sz="1300" dirty="0"/>
          </a:p>
        </p:txBody>
      </p:sp>
      <p:sp>
        <p:nvSpPr>
          <p:cNvPr id="44" name="textbox 44"/>
          <p:cNvSpPr/>
          <p:nvPr/>
        </p:nvSpPr>
        <p:spPr>
          <a:xfrm>
            <a:off x="580115" y="570252"/>
            <a:ext cx="4597400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公司给学生们按照管理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专业序列提供了广阔的晋升渠道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成长空间巨大</a:t>
            </a:r>
            <a:endParaRPr lang="en-US" altLang="en-US" sz="900" dirty="0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0442" y="260413"/>
            <a:ext cx="640346" cy="182498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863407" y="5449658"/>
            <a:ext cx="317385" cy="182473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1385" y="5456872"/>
            <a:ext cx="317957" cy="176847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81812" y="297180"/>
            <a:ext cx="85343" cy="100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4635" y="4892675"/>
            <a:ext cx="7050405" cy="1485265"/>
          </a:xfrm>
        </p:spPr>
        <p:txBody>
          <a:bodyPr wrap="square">
            <a:normAutofit fontScale="90000"/>
          </a:bodyPr>
          <a:lstStyle/>
          <a:p>
            <a:r>
              <a:rPr lang="zh-CN" altLang="en-US" dirty="0"/>
              <a:t>天马芜湖微电子</a:t>
            </a:r>
            <a:br>
              <a:rPr lang="zh-CN" altLang="en-US" dirty="0"/>
            </a:br>
            <a:r>
              <a:rPr lang="zh-CN" altLang="en-US" dirty="0"/>
              <a:t>有限公司</a:t>
            </a:r>
            <a:endParaRPr lang="zh-CN" altLang="en-US" dirty="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254635" y="6473190"/>
            <a:ext cx="6617335" cy="558165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王洋</a:t>
            </a:r>
            <a:r>
              <a:rPr lang="en-US" altLang="zh-CN" dirty="0"/>
              <a:t>18315382685</a:t>
            </a:r>
            <a:endParaRPr lang="en-US" altLang="zh-CN" dirty="0"/>
          </a:p>
        </p:txBody>
      </p:sp>
      <p:pic>
        <p:nvPicPr>
          <p:cNvPr id="2" name="图片 1" descr="9af75984bcdd7ef20958ded57de21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35" y="627380"/>
            <a:ext cx="4332605" cy="41700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50"/>
  <p:tag name="KSO_WM_TEMPLATE_CATEGORY" val="custom"/>
  <p:tag name="KSO_WM_TEMPLATE_INDEX" val="2023348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48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8"/>
  <p:tag name="KSO_WM_TEMPLATE_THUMBS_INDEX" val="1、9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8_1*a*1"/>
  <p:tag name="KSO_WM_TEMPLATE_CATEGORY" val="custom"/>
  <p:tag name="KSO_WM_TEMPLATE_INDEX" val="20233488"/>
  <p:tag name="KSO_WM_UNIT_LAYERLEVEL" val="1"/>
  <p:tag name="KSO_WM_TAG_VERSION" val="3.0"/>
  <p:tag name="KSO_WM_BEAUTIFY_FLAG" val="#wm#"/>
  <p:tag name="KSO_WM_UNIT_PRESET_TEXT" val="单击此处添加文档标题"/>
</p:tagLst>
</file>

<file path=ppt/tags/tag62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88_1*f*4"/>
  <p:tag name="KSO_WM_TEMPLATE_CATEGORY" val="custom"/>
  <p:tag name="KSO_WM_TEMPLATE_INDEX" val="20233488"/>
  <p:tag name="KSO_WM_UNIT_LAYERLEVEL" val="1"/>
  <p:tag name="KSO_WM_TAG_VERSION" val="3.0"/>
  <p:tag name="KSO_WM_BEAUTIFY_FLAG" val="#wm#"/>
  <p:tag name="KSO_WM_UNIT_PRESET_TEXT" val="汇报人：WPS"/>
</p:tagLst>
</file>

<file path=ppt/tags/tag63.xml><?xml version="1.0" encoding="utf-8"?>
<p:tagLst xmlns:p="http://schemas.openxmlformats.org/presentationml/2006/main">
  <p:tag name="KSO_WM_SLIDE_ID" val="custom20233488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8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64.xml><?xml version="1.0" encoding="utf-8"?>
<p:tagLst xmlns:p="http://schemas.openxmlformats.org/presentationml/2006/main">
  <p:tag name="commondata" val="eyJoZGlkIjoiMjljMWU4MTZkN2E0Yjg3NWE2NzFmYzlmZmY0MTcyZW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主题字体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1756</Words>
  <Application>WPS 演示</Application>
  <PresentationFormat/>
  <Paragraphs>146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天马芜湖微电子 有限公司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可恶的猪</cp:lastModifiedBy>
  <cp:revision>4</cp:revision>
  <dcterms:created xsi:type="dcterms:W3CDTF">2024-03-17T14:05:00Z</dcterms:created>
  <dcterms:modified xsi:type="dcterms:W3CDTF">2024-04-09T10:46:33Z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2024-03-18T22:03:55Z</vt:filetime>
  </property>
  <property fmtid="{D5CDD505-2E9C-101B-9397-08002B2CF9AE}" pid="4" name="ICV">
    <vt:lpwstr>907E63E5A39F4022A3CE5F352AF35745_12</vt:lpwstr>
  </property>
  <property fmtid="{D5CDD505-2E9C-101B-9397-08002B2CF9AE}" pid="5" name="KSOProductBuildVer">
    <vt:lpwstr>2052-12.1.0.16388</vt:lpwstr>
  </property>
</Properties>
</file>