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0692130" cy="1512062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 2"/>
          <p:cNvSpPr/>
          <p:nvPr/>
        </p:nvSpPr>
        <p:spPr>
          <a:xfrm>
            <a:off x="1125016" y="915923"/>
            <a:ext cx="8672448" cy="9143"/>
          </a:xfrm>
          <a:custGeom>
            <a:avLst/>
            <a:gdLst/>
            <a:ahLst/>
            <a:cxnLst/>
            <a:rect l="0" t="0" r="0" b="0"/>
            <a:pathLst>
              <a:path w="13657" h="14">
                <a:moveTo>
                  <a:pt x="0" y="14"/>
                </a:moveTo>
                <a:lnTo>
                  <a:pt x="13657" y="14"/>
                </a:lnTo>
                <a:lnTo>
                  <a:pt x="13657" y="0"/>
                </a:lnTo>
                <a:lnTo>
                  <a:pt x="0" y="0"/>
                </a:lnTo>
                <a:lnTo>
                  <a:pt x="0" y="1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textbox 4"/>
          <p:cNvSpPr/>
          <p:nvPr/>
        </p:nvSpPr>
        <p:spPr>
          <a:xfrm>
            <a:off x="4340986" y="570690"/>
            <a:ext cx="2253614" cy="340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2100" b="1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理想汽车常州基地</a:t>
            </a:r>
            <a:endParaRPr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0692384" cy="15121121"/>
          </a:xfrm>
          <a:prstGeom prst="rect">
            <a:avLst/>
          </a:prstGeom>
        </p:spPr>
      </p:pic>
      <p:sp>
        <p:nvSpPr>
          <p:cNvPr id="8" name="rect 8"/>
          <p:cNvSpPr/>
          <p:nvPr/>
        </p:nvSpPr>
        <p:spPr>
          <a:xfrm>
            <a:off x="1106805" y="1390409"/>
            <a:ext cx="8553450" cy="13030200"/>
          </a:xfrm>
          <a:prstGeom prst="rect">
            <a:avLst/>
          </a:prstGeom>
          <a:solidFill>
            <a:srgbClr val="FFFFFF">
              <a:alpha val="4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094105" y="1377709"/>
          <a:ext cx="8578850" cy="13055600"/>
        </p:xfrm>
        <a:graphic>
          <a:graphicData uri="http://schemas.openxmlformats.org/drawingml/2006/table">
            <a:tbl>
              <a:tblPr/>
              <a:tblGrid>
                <a:gridCol w="1864995"/>
                <a:gridCol w="273050"/>
                <a:gridCol w="1967229"/>
                <a:gridCol w="179704"/>
                <a:gridCol w="2064385"/>
                <a:gridCol w="83820"/>
                <a:gridCol w="2145664"/>
              </a:tblGrid>
              <a:tr h="2119630"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8590" algn="l" rtl="0" eaLnBrk="0">
                        <a:lnSpc>
                          <a:spcPct val="98000"/>
                        </a:lnSpc>
                      </a:pPr>
                      <a:r>
                        <a:rPr sz="1500" b="1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【</a:t>
                      </a:r>
                      <a:r>
                        <a:rPr sz="1400" b="1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公司简介】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9690" algn="l" rtl="0" eaLnBrk="0">
                        <a:lnSpc>
                          <a:spcPct val="92000"/>
                        </a:lnSpc>
                        <a:spcBef>
                          <a:spcPts val="1025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“创造移动的家，创造幸福的家”是我们的品牌使命， 我们致力于为家庭打造更安全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、更便捷、更舒适的智能电动车。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1595" algn="l" rtl="0" eaLnBrk="0">
                        <a:lnSpc>
                          <a:spcPts val="15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2018 年 10 月 18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日，我们发布了首款车型——理想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ONE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，它是造车新势力中首个单车突破 20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万销量的真正爆款。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3975" indent="3175" algn="l" rtl="0" eaLnBrk="0">
                        <a:lnSpc>
                          <a:spcPct val="128000"/>
                        </a:lnSpc>
                        <a:spcBef>
                          <a:spcPts val="33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2022 年 6 月 21</a:t>
                      </a:r>
                      <a:r>
                        <a:rPr sz="9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日，我们发布了旗舰车型——理想 L9，它是家庭六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座旗舰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SUV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并在首月交付破万，创造了中国自主品牌 40 万元以上单一车型的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交付纪录。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2070" indent="5080" algn="l" rtl="0" eaLnBrk="0">
                        <a:lnSpc>
                          <a:spcPct val="128000"/>
                        </a:lnSpc>
                        <a:spcBef>
                          <a:spcPts val="225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2022 年 9 月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r>
                        <a:rPr sz="9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日，我们发布了理想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ONE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的全新换代，家庭六座豪华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SUV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——理想 L8，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并亮相了家庭五座旗舰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SUV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——理想 L7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我们坚持自建智能制造基地，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并自建供应链体系， 保障核心零部件供应。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2070" algn="l" rtl="0" eaLnBrk="0">
                        <a:lnSpc>
                          <a:spcPct val="92000"/>
                        </a:lnSpc>
                        <a:spcBef>
                          <a:spcPts val="42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我们是中国领先的新能源智能汽车制造商， 设计、研发、制造和销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售豪华智能电动汽车。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4610" algn="l" rtl="0" eaLnBrk="0">
                        <a:lnSpc>
                          <a:spcPts val="228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工作环境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23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50569"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3895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冲压车间                                       焊装车间                                         涂装车间                                     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总装车间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97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员工宿舍、员工食堂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3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57554"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18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员工宿舍                                   宿舍内部                                        公司餐厅                                         食材展示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827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300" b="1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【产品展示】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225">
                <a:tc gridSpan="7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8270" algn="l" rtl="0" eaLnBrk="0">
                        <a:lnSpc>
                          <a:spcPct val="92000"/>
                        </a:lnSpc>
                      </a:pPr>
                      <a:r>
                        <a:rPr sz="1400" b="1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【招聘岗位及条件】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275" algn="l" rtl="0" eaLnBrk="0">
                        <a:lnSpc>
                          <a:spcPct val="98000"/>
                        </a:lnSpc>
                        <a:spcBef>
                          <a:spcPts val="390"/>
                        </a:spcBef>
                        <a:tabLst>
                          <a:tab pos="128270" algn="l"/>
                          <a:tab pos="8499475" algn="l"/>
                        </a:tabLst>
                      </a:pPr>
                      <a:r>
                        <a:rPr sz="1300" u="sng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300" b="1" u="sng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【福利待遇】</a:t>
                      </a:r>
                      <a:r>
                        <a:rPr sz="1300" b="1" u="sng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5880" algn="l" rtl="0" eaLnBrk="0">
                        <a:lnSpc>
                          <a:spcPct val="98000"/>
                        </a:lnSpc>
                        <a:spcBef>
                          <a:spcPts val="1065"/>
                        </a:spcBef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1.薪资：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顶岗实习期基本工资+各项补贴+超时加班费（约 26.7 元/小时</a:t>
                      </a:r>
                      <a:r>
                        <a:rPr sz="9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）；</a:t>
                      </a:r>
                      <a:r>
                        <a:rPr sz="9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根据产能安排，</a:t>
                      </a:r>
                      <a:r>
                        <a:rPr sz="9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月综合收入 4500 元-6500 元；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9215" indent="-12065" algn="l" rtl="0" eaLnBrk="0">
                        <a:lnSpc>
                          <a:spcPct val="126000"/>
                        </a:lnSpc>
                        <a:spcBef>
                          <a:spcPts val="280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2.工作时间：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两班倒， 根据公司生产安排， 每天 8-10 小时（加班按照国家劳动法规定发放加班工资，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工作日加班费为标准工资的 1.5 倍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，双休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日加班费为标准工资的 1.5 倍，法定节假日加班费为标准工资的 3 倍</a:t>
                      </a:r>
                      <a:r>
                        <a:rPr sz="9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）；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4610" algn="l" rtl="0" eaLnBrk="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3.免费工作餐： 四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菜一汤，</a:t>
                      </a:r>
                      <a:r>
                        <a:rPr sz="9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各地方特色美食；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3975" algn="l" rtl="0" eaLnBrk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4.免费住宿： 独立卫生间，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室内空调，</a:t>
                      </a:r>
                      <a:r>
                        <a:rPr sz="9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24 小时热水；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7150" algn="l" rtl="0" eaLnBrk="0">
                        <a:lnSpc>
                          <a:spcPct val="92000"/>
                        </a:lnSpc>
                        <a:spcBef>
                          <a:spcPts val="42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5.交通：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公司为员工上下班提供便捷的免费交通车服务；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5245" algn="l" rtl="0" eaLnBrk="0">
                        <a:lnSpc>
                          <a:spcPts val="1500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6.工业 4.0 标准作业环境；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3975" algn="l" rtl="0" eaLnBrk="0">
                        <a:lnSpc>
                          <a:spcPts val="1085"/>
                        </a:lnSpc>
                      </a:pP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7.工作地址： 江苏省常州市武进区凤林南路 108 号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54505" y="7638795"/>
            <a:ext cx="7124700" cy="2506980"/>
          </a:xfrm>
          <a:prstGeom prst="rect">
            <a:avLst/>
          </a:prstGeom>
        </p:spPr>
      </p:pic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1359661" y="10778997"/>
          <a:ext cx="8074659" cy="1212850"/>
        </p:xfrm>
        <a:graphic>
          <a:graphicData uri="http://schemas.openxmlformats.org/drawingml/2006/table">
            <a:tbl>
              <a:tblPr/>
              <a:tblGrid>
                <a:gridCol w="1837689"/>
                <a:gridCol w="2103120"/>
                <a:gridCol w="4133850"/>
              </a:tblGrid>
              <a:tr h="4235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7597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120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招聘岗位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6022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具体要求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98195" algn="l" rtl="0" eaLnBrk="0">
                        <a:lnSpc>
                          <a:spcPts val="1085"/>
                        </a:lnSpc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不限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755" indent="10795" algn="l" rtl="0" eaLnBrk="0">
                        <a:lnSpc>
                          <a:spcPct val="133000"/>
                        </a:lnSpc>
                        <a:spcBef>
                          <a:spcPts val="0"/>
                        </a:spcBef>
                      </a:pPr>
                      <a:r>
                        <a:rPr sz="9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由公司统一分配在冲压、焊装、涂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装、总装等工艺车间，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从事顶岗实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习工作， 岗位均为全职岗位，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均具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备转正机会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6200" algn="l" rtl="0" eaLnBrk="0">
                        <a:lnSpc>
                          <a:spcPts val="1145"/>
                        </a:lnSpc>
                        <a:spcBef>
                          <a:spcPts val="5"/>
                        </a:spcBef>
                      </a:pP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、男性,年龄满 18 周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岁；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7470" algn="l" rtl="0" eaLnBrk="0">
                        <a:lnSpc>
                          <a:spcPts val="1085"/>
                        </a:lnSpc>
                        <a:spcBef>
                          <a:spcPts val="355"/>
                        </a:spcBef>
                      </a:pP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sz="9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、大专及以上学历；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4930" algn="l" rtl="0" eaLnBrk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、身体健康，能够适应产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线及生产辅助类岗位的实习；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660" algn="l" rtl="0" eaLnBrk="0">
                        <a:lnSpc>
                          <a:spcPts val="1085"/>
                        </a:lnSpc>
                        <a:spcBef>
                          <a:spcPts val="0"/>
                        </a:spcBef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sz="9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、工作积极主动，执行力强，具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有较强的团队协作能力。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68955" y="5569966"/>
            <a:ext cx="2018029" cy="10807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95650" y="3564001"/>
            <a:ext cx="2015490" cy="10801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448300" y="3564001"/>
            <a:ext cx="2015490" cy="10801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591425" y="3564001"/>
            <a:ext cx="2015490" cy="108013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313044" y="5558535"/>
            <a:ext cx="2015490" cy="108013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559040" y="5542026"/>
            <a:ext cx="2015490" cy="108013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54430" y="3564001"/>
            <a:ext cx="2014855" cy="108013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421765" y="5562346"/>
            <a:ext cx="1427988" cy="1070609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4260304" y="641780"/>
            <a:ext cx="2254885" cy="616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21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理想汽车常州基地</a:t>
            </a:r>
            <a:endParaRPr sz="2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0" algn="l" rtl="0" eaLnBrk="0">
              <a:lnSpc>
                <a:spcPct val="97000"/>
              </a:lnSpc>
              <a:spcBef>
                <a:spcPts val="5"/>
              </a:spcBef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500" b="1" kern="0" spc="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</a:t>
            </a:r>
            <a:r>
              <a:rPr sz="1500" b="1" kern="0" spc="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</a:t>
            </a:r>
            <a:r>
              <a:rPr sz="1500" b="1" kern="0" spc="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</a:t>
            </a:r>
            <a:r>
              <a:rPr sz="1500" b="1" kern="0" spc="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聘</a:t>
            </a:r>
            <a:r>
              <a:rPr sz="1500" b="1" kern="0" spc="4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</a:t>
            </a:r>
            <a:r>
              <a:rPr sz="1500" b="1" kern="0" spc="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path 34"/>
          <p:cNvSpPr/>
          <p:nvPr/>
        </p:nvSpPr>
        <p:spPr>
          <a:xfrm>
            <a:off x="1146810" y="1257045"/>
            <a:ext cx="8459470" cy="86360"/>
          </a:xfrm>
          <a:custGeom>
            <a:avLst/>
            <a:gdLst/>
            <a:ahLst/>
            <a:cxnLst/>
            <a:rect l="0" t="0" r="0" b="0"/>
            <a:pathLst>
              <a:path w="13322" h="136">
                <a:moveTo>
                  <a:pt x="1" y="15"/>
                </a:moveTo>
                <a:lnTo>
                  <a:pt x="13322" y="15"/>
                </a:lnTo>
                <a:moveTo>
                  <a:pt x="0" y="121"/>
                </a:moveTo>
                <a:lnTo>
                  <a:pt x="13320" y="121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" name="path 36"/>
          <p:cNvSpPr/>
          <p:nvPr/>
        </p:nvSpPr>
        <p:spPr>
          <a:xfrm>
            <a:off x="1132205" y="10272458"/>
            <a:ext cx="8458199" cy="28575"/>
          </a:xfrm>
          <a:custGeom>
            <a:avLst/>
            <a:gdLst/>
            <a:ahLst/>
            <a:cxnLst/>
            <a:rect l="0" t="0" r="0" b="0"/>
            <a:pathLst>
              <a:path w="13319" h="45">
                <a:moveTo>
                  <a:pt x="0" y="22"/>
                </a:moveTo>
                <a:lnTo>
                  <a:pt x="13319" y="22"/>
                </a:lnTo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074410" y="573405"/>
            <a:ext cx="51549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详情咨询：石先生15544221616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非微信，遇忙未接等待回电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U1ZjQ2OGIwY2Y1NmU2MGRlMzdiNGIxZGE3Zjc5NTU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7455</Words>
  <Application>WPS 演示</Application>
  <PresentationFormat/>
  <Paragraphs>418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</vt:lpstr>
      <vt:lpstr>微软雅黑</vt:lpstr>
      <vt:lpstr>Calibri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用户</dc:creator>
  <cp:lastModifiedBy>15036370671</cp:lastModifiedBy>
  <cp:revision>1</cp:revision>
  <dcterms:created xsi:type="dcterms:W3CDTF">2024-05-10T02:29:02Z</dcterms:created>
  <dcterms:modified xsi:type="dcterms:W3CDTF">2024-05-10T02:29:02Z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2024-05-10T10:09:29Z</vt:filetime>
  </property>
  <property fmtid="{D5CDD505-2E9C-101B-9397-08002B2CF9AE}" pid="4" name="ICV">
    <vt:lpwstr>8D4813E7B33043C6A3DEDC6526B503D3_12</vt:lpwstr>
  </property>
  <property fmtid="{D5CDD505-2E9C-101B-9397-08002B2CF9AE}" pid="5" name="KSOProductBuildVer">
    <vt:lpwstr>2052-12.1.0.16417</vt:lpwstr>
  </property>
</Properties>
</file>