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2" r:id="rId9"/>
  </p:sldIdLst>
  <p:sldSz cx="7559675" cy="10692765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080" y="1143000"/>
            <a:ext cx="218184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9728" y="3443443"/>
            <a:ext cx="6520220" cy="360721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0812" y="3443443"/>
            <a:ext cx="6696562" cy="446437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138" y="4023833"/>
            <a:ext cx="6696612" cy="357116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315" b="0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3988" y="3524711"/>
            <a:ext cx="6971700" cy="183841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29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339020" y="7161492"/>
            <a:ext cx="1700927" cy="226397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293988" y="5661409"/>
            <a:ext cx="6971699" cy="1438398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8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4614" y="3304877"/>
            <a:ext cx="7050447" cy="2042497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29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339020" y="7161492"/>
            <a:ext cx="1700927" cy="226397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254614" y="5665583"/>
            <a:ext cx="7050446" cy="1411255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8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73210" y="3726826"/>
            <a:ext cx="1785750" cy="3197113"/>
          </a:xfrm>
        </p:spPr>
        <p:txBody>
          <a:bodyPr wrap="square" anchor="ctr">
            <a:normAutofit/>
          </a:bodyPr>
          <a:lstStyle>
            <a:lvl1pPr algn="ctr">
              <a:defRPr sz="4135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4596" y="5510765"/>
            <a:ext cx="6210483" cy="1520795"/>
          </a:xfrm>
        </p:spPr>
        <p:txBody>
          <a:bodyPr wrap="square" anchor="t">
            <a:normAutofit/>
          </a:bodyPr>
          <a:lstStyle>
            <a:lvl1pPr algn="ctr">
              <a:defRPr sz="347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74596" y="3414466"/>
            <a:ext cx="6210483" cy="181576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6615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30744" y="4066223"/>
            <a:ext cx="3212862" cy="298443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14494" y="4066223"/>
            <a:ext cx="3212862" cy="298443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0812" y="3443443"/>
            <a:ext cx="6696562" cy="446437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30547" y="4069373"/>
            <a:ext cx="3198097" cy="334828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315" b="1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0547" y="4501472"/>
            <a:ext cx="3198097" cy="2559816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3913313" y="4060317"/>
            <a:ext cx="3213847" cy="334828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315" b="1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913313" y="4492416"/>
            <a:ext cx="3213847" cy="2559816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8" Type="http://schemas.openxmlformats.org/officeDocument/2006/relationships/theme" Target="../theme/theme2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30812" y="3443443"/>
            <a:ext cx="6696562" cy="4464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30744" y="4066356"/>
            <a:ext cx="6696218" cy="298449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30744" y="7161492"/>
            <a:ext cx="1700927" cy="2263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04142" y="7161492"/>
            <a:ext cx="2551390" cy="22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428004" y="7161492"/>
            <a:ext cx="1700927" cy="2263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322022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1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55650" rtl="0" eaLnBrk="1" latinLnBrk="0" hangingPunct="1">
        <a:lnSpc>
          <a:spcPct val="100000"/>
        </a:lnSpc>
        <a:spcBef>
          <a:spcPct val="0"/>
        </a:spcBef>
        <a:buNone/>
        <a:defRPr sz="2645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189230" indent="-189230" algn="l" defTabSz="755650" rtl="0" eaLnBrk="1" latinLnBrk="0" hangingPunct="1">
        <a:lnSpc>
          <a:spcPct val="130000"/>
        </a:lnSpc>
        <a:spcBef>
          <a:spcPts val="82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445135" indent="-17081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5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660400" indent="-13398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9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852170" indent="-123190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2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021080" indent="-10477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5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07899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465529" y="4668964"/>
            <a:ext cx="6660515" cy="3161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840230" algn="l" rtl="0" eaLnBrk="0">
              <a:lnSpc>
                <a:spcPct val="96000"/>
              </a:lnSpc>
            </a:pPr>
            <a:r>
              <a:rPr sz="1600" kern="0" spc="30" dirty="0">
                <a:solidFill>
                  <a:srgbClr val="7D7D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大型国有</a:t>
            </a:r>
            <a:r>
              <a:rPr sz="1600" kern="0" spc="30" dirty="0">
                <a:solidFill>
                  <a:srgbClr val="7D7D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3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央企，隶属世</a:t>
            </a:r>
            <a:r>
              <a:rPr sz="1600" kern="0" spc="2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界500</a:t>
            </a:r>
            <a:r>
              <a:rPr sz="1600" kern="0" spc="28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20" dirty="0">
                <a:solidFill>
                  <a:srgbClr val="D5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endParaRPr lang="en-US" altLang="en-US" sz="1600" dirty="0"/>
          </a:p>
          <a:p>
            <a:pPr marL="2285365" algn="l" rtl="0" eaLnBrk="0">
              <a:lnSpc>
                <a:spcPct val="85000"/>
              </a:lnSpc>
              <a:spcBef>
                <a:spcPts val="1405"/>
              </a:spcBef>
            </a:pPr>
            <a:r>
              <a:rPr sz="1800" kern="0" spc="-170" dirty="0">
                <a:solidFill>
                  <a:srgbClr val="86868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显示领域领军企业</a:t>
            </a:r>
            <a:endParaRPr lang="en-US" altLang="en-US" sz="1800" dirty="0"/>
          </a:p>
          <a:p>
            <a:pPr marL="2942590" algn="l" rtl="0" eaLnBrk="0">
              <a:lnSpc>
                <a:spcPct val="97000"/>
              </a:lnSpc>
              <a:spcBef>
                <a:spcPts val="1150"/>
              </a:spcBef>
            </a:pPr>
            <a:r>
              <a:rPr sz="1500" kern="0" spc="20" dirty="0">
                <a:solidFill>
                  <a:srgbClr val="96969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员工总数</a:t>
            </a:r>
            <a:endParaRPr lang="en-US" altLang="en-US" sz="1500" dirty="0"/>
          </a:p>
          <a:p>
            <a:pPr marL="2765425" algn="l" rtl="0" eaLnBrk="0">
              <a:lnSpc>
                <a:spcPct val="81000"/>
              </a:lnSpc>
              <a:spcBef>
                <a:spcPts val="360"/>
              </a:spcBef>
            </a:pPr>
            <a:r>
              <a:rPr sz="2300" kern="0" spc="210" dirty="0">
                <a:solidFill>
                  <a:srgbClr val="DC0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5000人</a:t>
            </a:r>
            <a:endParaRPr lang="en-US" altLang="en-US" sz="23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2646680" algn="l" rtl="0" eaLnBrk="0">
              <a:lnSpc>
                <a:spcPts val="2020"/>
              </a:lnSpc>
              <a:spcBef>
                <a:spcPts val="490"/>
              </a:spcBef>
            </a:pPr>
            <a:r>
              <a:rPr sz="1600" kern="0" spc="10" dirty="0">
                <a:solidFill>
                  <a:srgbClr val="7A9C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600" kern="0" spc="10" dirty="0">
                <a:solidFill>
                  <a:srgbClr val="A8C8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-企业介绍-】</a:t>
            </a:r>
            <a:endParaRPr lang="en-US" altLang="en-US" sz="1600" dirty="0"/>
          </a:p>
          <a:p>
            <a:pPr marL="280670" algn="l" rtl="0" eaLnBrk="0">
              <a:lnSpc>
                <a:spcPts val="1450"/>
              </a:lnSpc>
              <a:spcBef>
                <a:spcPts val="1190"/>
              </a:spcBef>
            </a:pPr>
            <a:r>
              <a:rPr sz="1200" kern="0" spc="4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1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40" dirty="0">
                <a:solidFill>
                  <a:srgbClr val="1C71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央企上市公司</a:t>
            </a:r>
            <a:endParaRPr lang="en-US" altLang="en-US" sz="12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marL="261620" algn="l" rtl="0" eaLnBrk="0">
              <a:lnSpc>
                <a:spcPct val="92000"/>
              </a:lnSpc>
              <a:spcBef>
                <a:spcPts val="280"/>
              </a:spcBef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天马公司是服务于国家战略新兴产业——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显示产业的高科技企业</a:t>
            </a: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是世界五百强、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中央管理的特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大型国有企业</a:t>
            </a:r>
            <a:endParaRPr lang="en-US" altLang="en-US" sz="900" dirty="0"/>
          </a:p>
          <a:p>
            <a:pPr algn="r" rtl="0" eaLnBrk="0">
              <a:lnSpc>
                <a:spcPts val="3345"/>
              </a:lnSpc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中国航空工业集团公司旗下骨干企业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，成立于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1983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1995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年上市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(证券简称：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深天马 A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证券代码：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000050) 。</a:t>
            </a:r>
            <a:endParaRPr lang="en-US" altLang="en-US" sz="9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0496" y="1307592"/>
            <a:ext cx="5539740" cy="31927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6448" y="7871460"/>
            <a:ext cx="6518147" cy="198729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1849907" y="912304"/>
            <a:ext cx="3704590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000" kern="0" spc="-140" dirty="0">
                <a:solidFill>
                  <a:srgbClr val="A7A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天马</a:t>
            </a:r>
            <a:r>
              <a:rPr sz="2000" kern="0" spc="290" dirty="0">
                <a:solidFill>
                  <a:srgbClr val="A7A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40" dirty="0">
                <a:solidFill>
                  <a:srgbClr val="C2C2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(芜湖)</a:t>
            </a:r>
            <a:r>
              <a:rPr sz="2000" kern="0" spc="220" dirty="0">
                <a:solidFill>
                  <a:srgbClr val="C2C2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4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微电子订</a:t>
            </a:r>
            <a:r>
              <a:rPr sz="2000" kern="0" spc="-13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单班宣讲资</a:t>
            </a:r>
            <a:r>
              <a:rPr sz="2000" kern="0" spc="-3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</a:t>
            </a:r>
            <a:endParaRPr lang="en-US" altLang="en-US" sz="20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7012" y="541019"/>
            <a:ext cx="1242060" cy="262255"/>
          </a:xfrm>
          <a:prstGeom prst="rect">
            <a:avLst/>
          </a:prstGeom>
        </p:spPr>
      </p:pic>
      <p:sp>
        <p:nvSpPr>
          <p:cNvPr id="12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5585459"/>
            <a:ext cx="6365747" cy="37490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6176" y="1113790"/>
            <a:ext cx="6477000" cy="2549525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446782" y="3824630"/>
            <a:ext cx="7024369" cy="1411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99720" algn="l" rtl="0" eaLnBrk="0">
              <a:lnSpc>
                <a:spcPct val="99000"/>
              </a:lnSpc>
            </a:pPr>
            <a:r>
              <a:rPr sz="1200" kern="0" spc="3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2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30" dirty="0">
                <a:solidFill>
                  <a:srgbClr val="2979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全球化的产业布局</a:t>
            </a: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algn="r" rtl="0" eaLnBrk="0">
              <a:lnSpc>
                <a:spcPct val="92000"/>
              </a:lnSpc>
              <a:spcBef>
                <a:spcPts val="275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公司近年来投资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 亿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元奠定了雄厚发展基础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目前产线组合完善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产业基地分布在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安徽芜湖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深圳、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上海、成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都、</a:t>
            </a:r>
            <a:endParaRPr lang="en-US" altLang="en-US" sz="900" dirty="0"/>
          </a:p>
          <a:p>
            <a:pPr marL="14605" algn="l" rtl="0" eaLnBrk="0">
              <a:lnSpc>
                <a:spcPts val="3120"/>
              </a:lnSpc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武汉、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日本等六地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并在美国、德国、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韩国、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台湾、香港等主要发达国家与地区设有全球营销网络和技</a:t>
            </a:r>
            <a:endParaRPr lang="en-US" altLang="en-US" sz="900" dirty="0"/>
          </a:p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术服务支持平台。</a:t>
            </a:r>
            <a:endParaRPr lang="en-US" altLang="en-US" sz="900" dirty="0"/>
          </a:p>
        </p:txBody>
      </p:sp>
      <p:sp>
        <p:nvSpPr>
          <p:cNvPr id="20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5423" y="7158228"/>
            <a:ext cx="6286500" cy="27934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3984" y="2697479"/>
            <a:ext cx="6248399" cy="2253996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445763" y="1038542"/>
            <a:ext cx="6824344" cy="1410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300990" algn="l" rtl="0" eaLnBrk="0">
              <a:lnSpc>
                <a:spcPct val="100000"/>
              </a:lnSpc>
            </a:pPr>
            <a:r>
              <a:rPr sz="1200" kern="0" spc="4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2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40" dirty="0">
                <a:solidFill>
                  <a:srgbClr val="0F69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领先的行业地位</a:t>
            </a: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439420" algn="l" rtl="0" eaLnBrk="0">
              <a:lnSpc>
                <a:spcPct val="92000"/>
              </a:lnSpc>
              <a:spcBef>
                <a:spcPts val="275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产品广泛应用于智能手机、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平板电脑、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穿戴、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航空显示、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车载显示、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医疗显示、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工业控制和智能家居等众</a:t>
            </a:r>
            <a:endParaRPr lang="en-US" altLang="en-US" sz="900" dirty="0"/>
          </a:p>
          <a:p>
            <a:pPr marL="12700" indent="1905" algn="l" rtl="0" eaLnBrk="0">
              <a:lnSpc>
                <a:spcPct val="291000"/>
              </a:lnSpc>
              <a:spcBef>
                <a:spcPts val="20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多领域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技术与出货量持续全球领先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多款产品支持客户实现全球首发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公司屡屡斩获华为、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Cisco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等众多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 知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名企业的供应商大奖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</p:txBody>
      </p:sp>
      <p:sp>
        <p:nvSpPr>
          <p:cNvPr id="28" name="textbox 28"/>
          <p:cNvSpPr/>
          <p:nvPr/>
        </p:nvSpPr>
        <p:spPr>
          <a:xfrm>
            <a:off x="447540" y="5330304"/>
            <a:ext cx="6673215" cy="1421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99085" algn="l" rtl="0" eaLnBrk="0">
              <a:lnSpc>
                <a:spcPct val="100000"/>
              </a:lnSpc>
            </a:pPr>
            <a:r>
              <a:rPr sz="1200" kern="0" spc="50" dirty="0">
                <a:solidFill>
                  <a:srgbClr val="0021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170" dirty="0">
                <a:solidFill>
                  <a:srgbClr val="0021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50" dirty="0">
                <a:solidFill>
                  <a:srgbClr val="116A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优秀的企业文化</a:t>
            </a:r>
            <a:endParaRPr lang="en-US" altLang="en-US" sz="1200" dirty="0"/>
          </a:p>
          <a:p>
            <a:pPr algn="l" rtl="0" eaLnBrk="0">
              <a:lnSpc>
                <a:spcPct val="157000"/>
              </a:lnSpc>
            </a:pPr>
            <a:endParaRPr lang="en-US" altLang="en-US" sz="1000" dirty="0"/>
          </a:p>
          <a:p>
            <a:pPr marL="279400" algn="l" rtl="0" eaLnBrk="0">
              <a:lnSpc>
                <a:spcPct val="92000"/>
              </a:lnSpc>
              <a:spcBef>
                <a:spcPts val="270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公司以激情、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共赢为核心价值观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以创造精彩、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引领视界为使命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以成为备受社会尊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重和员工热爱的全</a:t>
            </a:r>
            <a:endParaRPr lang="en-US" altLang="en-US" sz="900" dirty="0"/>
          </a:p>
          <a:p>
            <a:pPr marL="12700" algn="l" rtl="0" eaLnBrk="0">
              <a:lnSpc>
                <a:spcPct val="296000"/>
              </a:lnSpc>
              <a:spcBef>
                <a:spcPts val="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球显示领域领先企业为愿景。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公司以人为本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推行人性化管理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始终把人的尊重、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成就作为企业发展的追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求。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公司员工管理规范合法</a:t>
            </a:r>
            <a:r>
              <a:rPr sz="900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个人权益有保障。</a:t>
            </a:r>
            <a:endParaRPr lang="en-US" altLang="en-US" sz="900" dirty="0"/>
          </a:p>
        </p:txBody>
      </p:sp>
      <p:sp>
        <p:nvSpPr>
          <p:cNvPr id="30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/>
          <p:nvPr/>
        </p:nvSpPr>
        <p:spPr>
          <a:xfrm>
            <a:off x="518144" y="764222"/>
            <a:ext cx="6168390" cy="543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99720" algn="l" rtl="0" eaLnBrk="0">
              <a:lnSpc>
                <a:spcPct val="92000"/>
              </a:lnSpc>
            </a:pPr>
            <a:r>
              <a:rPr sz="1300" kern="0" spc="-4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300" kern="0" spc="-4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300" kern="0" spc="-40" dirty="0">
                <a:solidFill>
                  <a:srgbClr val="1069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岗位要求</a:t>
            </a:r>
            <a:endParaRPr lang="en-US" altLang="en-US" sz="13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37465" algn="l" rtl="0" eaLnBrk="0">
              <a:lnSpc>
                <a:spcPts val="1285"/>
              </a:lnSpc>
              <a:spcBef>
                <a:spcPts val="275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学历要求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：大专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(含)  以上学历；</a:t>
            </a:r>
            <a:r>
              <a:rPr lang="zh-CN"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电子技术，计算机，数控，机械，汽车等理工类功课专业，优秀者不限专业</a:t>
            </a:r>
            <a:endParaRPr lang="en-US" altLang="en-US" sz="9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marL="31115" algn="l" rtl="0" eaLnBrk="0">
              <a:lnSpc>
                <a:spcPct val="100000"/>
              </a:lnSpc>
              <a:spcBef>
                <a:spcPts val="275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年龄要求：  实习生：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周岁及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    正式工：</a:t>
            </a: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18周岁及以上</a:t>
            </a:r>
            <a:endParaRPr lang="en-US" altLang="en-US" sz="900" dirty="0"/>
          </a:p>
          <a:p>
            <a:pPr marL="26670" algn="l" rtl="0" eaLnBrk="0">
              <a:lnSpc>
                <a:spcPct val="92000"/>
              </a:lnSpc>
              <a:spcBef>
                <a:spcPts val="140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踏实勤奋、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吃苦耐劳、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积极上进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有强烈的学习欲望、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具备相应的学习能力。</a:t>
            </a:r>
            <a:endParaRPr lang="en-US" altLang="en-US" sz="900" dirty="0"/>
          </a:p>
          <a:p>
            <a:pPr marL="20320" algn="l" rtl="0" eaLnBrk="0">
              <a:lnSpc>
                <a:spcPts val="248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性格外向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，表达能力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，分析能力强。</a:t>
            </a:r>
            <a:endParaRPr lang="en-US" altLang="en-US" sz="900" dirty="0"/>
          </a:p>
          <a:p>
            <a:pPr marL="20955" algn="l" rtl="0" eaLnBrk="0">
              <a:lnSpc>
                <a:spcPts val="1285"/>
              </a:lnSpc>
              <a:spcBef>
                <a:spcPts val="136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身体健康状况符合公司要求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无色盲</a:t>
            </a:r>
            <a:r>
              <a:rPr sz="9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色弱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等)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  <a:p>
            <a:pPr marL="28575" algn="l" rtl="0" eaLnBrk="0">
              <a:lnSpc>
                <a:spcPts val="1285"/>
              </a:lnSpc>
              <a:spcBef>
                <a:spcPts val="122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体检要求：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血常规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胸透(X 光)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心电图   4、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常规体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.5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谷丙转氨酶</a:t>
            </a:r>
            <a:endParaRPr lang="en-US" altLang="en-US" sz="900" dirty="0"/>
          </a:p>
          <a:p>
            <a:pPr marL="17145" algn="l" rtl="0" eaLnBrk="0">
              <a:lnSpc>
                <a:spcPct val="91000"/>
              </a:lnSpc>
              <a:spcBef>
                <a:spcPts val="1590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工作地点：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芜湖市鸠江区</a:t>
            </a:r>
            <a:endParaRPr lang="en-US" altLang="en-US" sz="1400" dirty="0"/>
          </a:p>
          <a:p>
            <a:pPr marL="31750" algn="l" rtl="0" eaLnBrk="0">
              <a:lnSpc>
                <a:spcPct val="100000"/>
              </a:lnSpc>
              <a:spcBef>
                <a:spcPts val="1035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       位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  储备干部岗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，工艺技术岗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，设备技术岗</a:t>
            </a:r>
            <a:endParaRPr lang="en-US" altLang="en-US" sz="900" dirty="0"/>
          </a:p>
          <a:p>
            <a:pPr marL="17145" algn="l" rtl="0" eaLnBrk="0">
              <a:lnSpc>
                <a:spcPts val="1285"/>
              </a:lnSpc>
              <a:spcBef>
                <a:spcPts val="1020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工作环境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无尘室  (全空调无尘车间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，恒温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 ℃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 工作须穿无尘服及无尘鞋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戴口罩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和手套)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，站立作业</a:t>
            </a:r>
            <a:endParaRPr lang="en-US" altLang="en-US" sz="900" dirty="0"/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sz="1400" kern="0" spc="-100" dirty="0">
                <a:solidFill>
                  <a:srgbClr val="0021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400" kern="0" spc="110" dirty="0">
                <a:solidFill>
                  <a:srgbClr val="0021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400" kern="0" spc="-100" dirty="0">
                <a:solidFill>
                  <a:srgbClr val="0769A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薪资待遇</a:t>
            </a:r>
            <a:endParaRPr sz="1400" kern="0" spc="-100" dirty="0">
              <a:solidFill>
                <a:srgbClr val="0769A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lang="zh-CN" sz="1400" kern="0" spc="-100" dirty="0">
                <a:solidFill>
                  <a:srgbClr val="0769A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专业要求：</a:t>
            </a:r>
            <a:endParaRPr sz="1400" kern="0" spc="-100" dirty="0">
              <a:solidFill>
                <a:srgbClr val="0769A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lang="en-US" altLang="en-US" sz="1400" dirty="0"/>
              <a:t>机械、机电类|电气/自动化类|能源类|材料、化学类|汽车—汽车检测与维修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en-US" altLang="en-US" sz="1400" dirty="0"/>
              <a:t>新能源汽车大类</a:t>
            </a:r>
            <a:endParaRPr lang="en-US" altLang="en-US" sz="1400" dirty="0"/>
          </a:p>
          <a:p>
            <a:pPr marL="13970" algn="l" rtl="0" eaLnBrk="0">
              <a:lnSpc>
                <a:spcPts val="1310"/>
              </a:lnSpc>
              <a:spcBef>
                <a:spcPts val="119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薪资结构：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综合月薪：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期间：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5000-5500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本科每月一千元生活补助（最多六个月）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转正后：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7500-8200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（根据岗位定薪）</a:t>
            </a:r>
            <a:endParaRPr lang="en-US" altLang="en-US" sz="900" dirty="0"/>
          </a:p>
          <a:p>
            <a:pPr marL="13970" algn="l" rtl="0" eaLnBrk="0">
              <a:lnSpc>
                <a:spcPct val="100000"/>
              </a:lnSpc>
              <a:spcBef>
                <a:spcPts val="138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福利：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商业保险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节日福利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员工宿舍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班车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每年一次免费健康体检等</a:t>
            </a:r>
            <a:r>
              <a:rPr lang="zh-CN"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，五险一金在学生拿到毕业证后公司统一交</a:t>
            </a:r>
            <a:endParaRPr lang="en-US" altLang="en-US" sz="900" dirty="0"/>
          </a:p>
          <a:p>
            <a:pPr marL="12700" algn="l" rtl="0" eaLnBrk="0">
              <a:lnSpc>
                <a:spcPct val="99000"/>
              </a:lnSpc>
              <a:spcBef>
                <a:spcPts val="1415"/>
              </a:spcBef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加班费：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超过正常工作时间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提供加班费。</a:t>
            </a:r>
            <a:endParaRPr lang="en-US" altLang="en-US" sz="900" dirty="0"/>
          </a:p>
          <a:p>
            <a:pPr marL="13335" algn="l" rtl="0" eaLnBrk="0">
              <a:lnSpc>
                <a:spcPct val="100000"/>
              </a:lnSpc>
              <a:spcBef>
                <a:spcPts val="1430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绩效奖金：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根据员工工作表现结合部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门业绩状况</a:t>
            </a:r>
            <a:r>
              <a:rPr sz="9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按月评定并给付。</a:t>
            </a:r>
            <a:endParaRPr lang="en-US" altLang="en-US" sz="900" dirty="0"/>
          </a:p>
          <a:p>
            <a:pPr marL="31750" algn="l" rtl="0" eaLnBrk="0">
              <a:lnSpc>
                <a:spcPct val="100000"/>
              </a:lnSpc>
              <a:spcBef>
                <a:spcPts val="141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岗位津贴：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根据岗位性质分为一般、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关键岗位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结合岗位年限及工作绩效</a:t>
            </a:r>
            <a:endParaRPr lang="en-US" altLang="en-US" sz="9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15875" algn="l" rtl="0" eaLnBrk="0">
              <a:lnSpc>
                <a:spcPct val="100000"/>
              </a:lnSpc>
              <a:spcBef>
                <a:spcPts val="5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年终奖金：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员工的年终绩效奖励。</a:t>
            </a:r>
            <a:endParaRPr lang="en-US" altLang="en-US" sz="9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6497320"/>
            <a:ext cx="6646164" cy="309054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83267" y="368553"/>
            <a:ext cx="1141095" cy="2578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8"/>
          <p:cNvGraphicFramePr>
            <a:graphicFrameLocks noGrp="1"/>
          </p:cNvGraphicFramePr>
          <p:nvPr/>
        </p:nvGraphicFramePr>
        <p:xfrm>
          <a:off x="455421" y="5314314"/>
          <a:ext cx="6391275" cy="3980179"/>
        </p:xfrm>
        <a:graphic>
          <a:graphicData uri="http://schemas.openxmlformats.org/drawingml/2006/table">
            <a:tbl>
              <a:tblPr/>
              <a:tblGrid>
                <a:gridCol w="974089"/>
                <a:gridCol w="1169669"/>
                <a:gridCol w="4247514"/>
              </a:tblGrid>
              <a:tr h="406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9646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90" dirty="0">
                          <a:solidFill>
                            <a:srgbClr val="25262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70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663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kern="0" spc="-130" dirty="0">
                          <a:solidFill>
                            <a:srgbClr val="6F6F6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员工生活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19405" algn="l" rtl="0" eaLnBrk="0">
                        <a:lnSpc>
                          <a:spcPct val="99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免费住宿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宿舍</a:t>
                      </a:r>
                      <a:r>
                        <a:rPr sz="9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配有空调、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网线、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浴室、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太阳能热水器、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洗手间和阳台</a:t>
                      </a:r>
                      <a:r>
                        <a:rPr sz="9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免费住  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</a:t>
                      </a:r>
                      <a:r>
                        <a:rPr sz="9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仅需要承担水电费及物业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管理费，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7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800" dirty="0"/>
                    </a:p>
                    <a:p>
                      <a:pPr marL="319405" algn="l" rtl="0" eaLnBrk="0">
                        <a:lnSpc>
                          <a:spcPct val="100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餐饮服务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800" dirty="0"/>
                    </a:p>
                    <a:p>
                      <a:pPr marL="70485" algn="l" rtl="0" eaLnBrk="0">
                        <a:lnSpc>
                          <a:spcPct val="100000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餐补</a:t>
                      </a:r>
                      <a:r>
                        <a:rPr sz="9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建有大型餐厅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提供套餐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、炒菜、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小吃等丰富多样的饮食；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3194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免费班车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设有多辆班车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往返于市区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32004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康乐活动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72390" indent="635" algn="l" rtl="0" eaLnBrk="0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设有乒乓球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羽毛球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篮球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足球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网吧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阅览室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健身房等各  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种活动场地。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168275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kern="0" spc="70" dirty="0">
                          <a:solidFill>
                            <a:srgbClr val="86868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员工福利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238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带薪假期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带薪年假、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婚假、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丧假、</a:t>
                      </a:r>
                      <a:r>
                        <a:rPr sz="9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产假、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陪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产假、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工伤假等；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23215" algn="l" rtl="0" eaLnBrk="0">
                        <a:lnSpc>
                          <a:spcPct val="99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过节福利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914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中秋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端午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春节均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发放过节福利；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7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4533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9375" algn="l" rtl="0" eaLnBrk="0">
                        <a:lnSpc>
                          <a:spcPct val="99000"/>
                        </a:lnSpc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为员工购买商业保险；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1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68275" algn="l" rtl="0" eaLnBrk="0">
                        <a:lnSpc>
                          <a:spcPts val="1450"/>
                        </a:lnSpc>
                      </a:pPr>
                      <a:r>
                        <a:rPr sz="1200" kern="0" spc="60" dirty="0">
                          <a:solidFill>
                            <a:srgbClr val="79797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员工发展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37820" algn="l" rtl="0" eaLnBrk="0">
                        <a:lnSpc>
                          <a:spcPct val="98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团队拓展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每年两次团队建设活动；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29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32258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培训提升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71755" algn="l" rtl="0" eaLnBrk="0">
                        <a:lnSpc>
                          <a:spcPct val="125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通过现场管理人员培训、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社团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活动等方式全面培养员工；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专业技能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 训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通用知识培训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户外拓展等多种多样的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023" y="841248"/>
            <a:ext cx="6385559" cy="3283076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805687" y="4624260"/>
            <a:ext cx="3877945" cy="615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378075" algn="l" rtl="0" eaLnBrk="0">
              <a:lnSpc>
                <a:spcPts val="2015"/>
              </a:lnSpc>
            </a:pPr>
            <a:r>
              <a:rPr sz="1600" kern="0" spc="10" dirty="0">
                <a:solidFill>
                  <a:srgbClr val="6C96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600" kern="0" spc="10" dirty="0">
                <a:solidFill>
                  <a:srgbClr val="A9CA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-公司福利-】</a:t>
            </a:r>
            <a:endParaRPr lang="en-US" altLang="en-US" sz="1600" dirty="0"/>
          </a:p>
          <a:p>
            <a:pPr algn="l" rtl="0" eaLnBrk="0">
              <a:lnSpc>
                <a:spcPct val="110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1300" kern="0" spc="-50" dirty="0">
                <a:solidFill>
                  <a:srgbClr val="00203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300" kern="0" spc="140" dirty="0">
                <a:solidFill>
                  <a:srgbClr val="00203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50" dirty="0">
                <a:solidFill>
                  <a:srgbClr val="2973A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公司福利</a:t>
            </a:r>
            <a:endParaRPr lang="en-US" altLang="en-US" sz="1300" dirty="0"/>
          </a:p>
        </p:txBody>
      </p:sp>
      <p:sp>
        <p:nvSpPr>
          <p:cNvPr id="44" name="textbox 44"/>
          <p:cNvSpPr/>
          <p:nvPr/>
        </p:nvSpPr>
        <p:spPr>
          <a:xfrm>
            <a:off x="580115" y="570252"/>
            <a:ext cx="4597400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公司给学生们按照管理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专业序列提供了广阔的晋升渠道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成长空间巨大</a:t>
            </a:r>
            <a:endParaRPr lang="en-US" altLang="en-US" sz="9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0442" y="260413"/>
            <a:ext cx="640346" cy="182498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63407" y="5449658"/>
            <a:ext cx="317385" cy="18247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1385" y="5456872"/>
            <a:ext cx="317957" cy="17684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1812" y="297180"/>
            <a:ext cx="85343" cy="100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河南水利与环境职业学院校招群</a:t>
            </a:r>
            <a:endParaRPr lang="zh-CN" altLang="en-US"/>
          </a:p>
        </p:txBody>
      </p:sp>
      <p:pic>
        <p:nvPicPr>
          <p:cNvPr id="5" name="内容占位符 4" descr="218044d82967aac0aa1952e598251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6840" y="3999865"/>
            <a:ext cx="4764405" cy="4384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8"/>
</p:tagLst>
</file>

<file path=ppt/tags/tag62.xml><?xml version="1.0" encoding="utf-8"?>
<p:tagLst xmlns:p="http://schemas.openxmlformats.org/presentationml/2006/main">
  <p:tag name="commondata" val="eyJoZGlkIjoiMjljMWU4MTZkN2E0Yjg3NWE2NzFmYzlmZmY0MTcyZW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主题字体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WPS 演示</Application>
  <PresentationFormat/>
  <Paragraphs>144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可恶的猪</cp:lastModifiedBy>
  <cp:revision>11</cp:revision>
  <dcterms:created xsi:type="dcterms:W3CDTF">2024-03-17T14:05:00Z</dcterms:created>
  <dcterms:modified xsi:type="dcterms:W3CDTF">2025-04-19T01:39:41Z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2024-03-20T14:03:55Z</vt:filetime>
  </property>
  <property fmtid="{D5CDD505-2E9C-101B-9397-08002B2CF9AE}" pid="4" name="ICV">
    <vt:lpwstr>B89B6E4993884B858DA0FC826DD05543_12</vt:lpwstr>
  </property>
  <property fmtid="{D5CDD505-2E9C-101B-9397-08002B2CF9AE}" pid="5" name="KSOProductBuildVer">
    <vt:lpwstr>2052-12.1.0.20305</vt:lpwstr>
  </property>
</Properties>
</file>